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84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6" r:id="rId19"/>
    <p:sldId id="278" r:id="rId20"/>
    <p:sldId id="283" r:id="rId21"/>
    <p:sldId id="282" r:id="rId22"/>
    <p:sldId id="286" r:id="rId23"/>
    <p:sldId id="274" r:id="rId24"/>
    <p:sldId id="273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80" autoAdjust="0"/>
  </p:normalViewPr>
  <p:slideViewPr>
    <p:cSldViewPr>
      <p:cViewPr varScale="1">
        <p:scale>
          <a:sx n="121" d="100"/>
          <a:sy n="12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7A2-6074-4904-B4CB-61D07AD5C35C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187-A221-46CC-8D55-2C619B2E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7A2-6074-4904-B4CB-61D07AD5C35C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187-A221-46CC-8D55-2C619B2E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7A2-6074-4904-B4CB-61D07AD5C35C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187-A221-46CC-8D55-2C619B2E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7A2-6074-4904-B4CB-61D07AD5C35C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187-A221-46CC-8D55-2C619B2E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7A2-6074-4904-B4CB-61D07AD5C35C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187-A221-46CC-8D55-2C619B2E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7A2-6074-4904-B4CB-61D07AD5C35C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187-A221-46CC-8D55-2C619B2E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7A2-6074-4904-B4CB-61D07AD5C35C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187-A221-46CC-8D55-2C619B2E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7A2-6074-4904-B4CB-61D07AD5C35C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187-A221-46CC-8D55-2C619B2E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7A2-6074-4904-B4CB-61D07AD5C35C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187-A221-46CC-8D55-2C619B2E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7A2-6074-4904-B4CB-61D07AD5C35C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187-A221-46CC-8D55-2C619B2E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7A2-6074-4904-B4CB-61D07AD5C35C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187-A221-46CC-8D55-2C619B2E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F17A2-6074-4904-B4CB-61D07AD5C35C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9187-A221-46CC-8D55-2C619B2E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lane.stanford.edu/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yscape.com/index/home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emedyweb.stanford.edu/helpsu/helps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lane.stanford.e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thomsonhc.com.laneproxy.stanford.edu/micromedex2/libraria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nejm.org.laneproxy.stanford.edu/medical-articles/clinical-case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ospitalist.stanford.edu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stanfordmedicine25.stanford.edu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calc.com/" TargetMode="External"/><Relationship Id="rId2" Type="http://schemas.openxmlformats.org/officeDocument/2006/relationships/hyperlink" Target="http://www.mdcalc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ion.com/" TargetMode="External"/><Relationship Id="rId2" Type="http://schemas.openxmlformats.org/officeDocument/2006/relationships/hyperlink" Target="stanford.medhub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onnect.stanfordmed.org/" TargetMode="External"/><Relationship Id="rId4" Type="http://schemas.openxmlformats.org/officeDocument/2006/relationships/hyperlink" Target="smartpage.stanford.edu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458200" cy="3279775"/>
          </a:xfrm>
        </p:spPr>
        <p:txBody>
          <a:bodyPr>
            <a:noAutofit/>
          </a:bodyPr>
          <a:lstStyle/>
          <a:p>
            <a:r>
              <a:rPr lang="en-US" sz="6000" u="sng" dirty="0" smtClean="0"/>
              <a:t>Intern Orientation (2012)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solidFill>
                  <a:srgbClr val="FF0000"/>
                </a:solidFill>
              </a:rPr>
              <a:t>Smartphone Applications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&amp; Website Resources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1295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Lane Library Express:</a:t>
            </a:r>
          </a:p>
          <a:p>
            <a:pPr lvl="1"/>
            <a:r>
              <a:rPr lang="en-US" dirty="0" smtClean="0"/>
              <a:t>Website link: </a:t>
            </a:r>
            <a:r>
              <a:rPr lang="en-US" dirty="0" smtClean="0">
                <a:hlinkClick r:id="rId2"/>
              </a:rPr>
              <a:t>http://lane.stanford.edu/m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2290" name="Picture 2" descr="K:\screenshots\2011-04-26_19.56.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09800"/>
            <a:ext cx="2667000" cy="4444999"/>
          </a:xfrm>
          <a:prstGeom prst="rect">
            <a:avLst/>
          </a:prstGeom>
          <a:noFill/>
        </p:spPr>
      </p:pic>
      <p:pic>
        <p:nvPicPr>
          <p:cNvPr id="12291" name="Picture 3" descr="K:\screenshots\2011-04-26_19.56.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09800"/>
            <a:ext cx="2667000" cy="4445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724400" y="2209800"/>
            <a:ext cx="2667000" cy="4419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2209800"/>
            <a:ext cx="2667000" cy="4419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1219200"/>
          </a:xfrm>
        </p:spPr>
        <p:txBody>
          <a:bodyPr/>
          <a:lstStyle/>
          <a:p>
            <a:r>
              <a:rPr lang="en-US" u="sng" dirty="0" smtClean="0"/>
              <a:t>Medical Reference</a:t>
            </a:r>
            <a:r>
              <a:rPr lang="en-US" dirty="0" smtClean="0"/>
              <a:t>: </a:t>
            </a:r>
            <a:r>
              <a:rPr lang="en-US" dirty="0" err="1" smtClean="0"/>
              <a:t>Dynamed</a:t>
            </a:r>
            <a:endParaRPr lang="en-US" dirty="0" smtClean="0"/>
          </a:p>
          <a:p>
            <a:pPr lvl="1"/>
            <a:r>
              <a:rPr lang="en-US" dirty="0" smtClean="0"/>
              <a:t>Powerful reference program</a:t>
            </a:r>
            <a:endParaRPr lang="en-US" dirty="0"/>
          </a:p>
        </p:txBody>
      </p:sp>
      <p:pic>
        <p:nvPicPr>
          <p:cNvPr id="5122" name="Picture 2" descr="K:\screenshots\2011-04-23_22.57.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743200" cy="4572000"/>
          </a:xfrm>
          <a:prstGeom prst="rect">
            <a:avLst/>
          </a:prstGeom>
          <a:noFill/>
        </p:spPr>
      </p:pic>
      <p:pic>
        <p:nvPicPr>
          <p:cNvPr id="5123" name="Picture 3" descr="K:\screenshots\2011-04-23_22.57.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4572000"/>
          </a:xfrm>
          <a:prstGeom prst="rect">
            <a:avLst/>
          </a:prstGeom>
          <a:noFill/>
        </p:spPr>
      </p:pic>
      <p:pic>
        <p:nvPicPr>
          <p:cNvPr id="5125" name="Picture 5" descr="K:\screenshots\2011-04-26_19.32.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057400"/>
            <a:ext cx="2743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762000"/>
          </a:xfrm>
        </p:spPr>
        <p:txBody>
          <a:bodyPr/>
          <a:lstStyle/>
          <a:p>
            <a:r>
              <a:rPr lang="en-US" u="sng" dirty="0" smtClean="0"/>
              <a:t>Medical Reference</a:t>
            </a:r>
            <a:r>
              <a:rPr lang="en-US" dirty="0" smtClean="0"/>
              <a:t>: </a:t>
            </a:r>
            <a:r>
              <a:rPr lang="en-US" dirty="0" err="1" smtClean="0"/>
              <a:t>Dynamed</a:t>
            </a:r>
            <a:endParaRPr lang="en-US" dirty="0" smtClean="0"/>
          </a:p>
        </p:txBody>
      </p:sp>
      <p:pic>
        <p:nvPicPr>
          <p:cNvPr id="6146" name="Picture 2" descr="K:\screenshots\2011-04-23_22.58.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2865118" cy="4775192"/>
          </a:xfrm>
          <a:prstGeom prst="rect">
            <a:avLst/>
          </a:prstGeom>
          <a:noFill/>
        </p:spPr>
      </p:pic>
      <p:pic>
        <p:nvPicPr>
          <p:cNvPr id="6147" name="Picture 3" descr="K:\screenshots\2011-04-23_22.58.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05000"/>
            <a:ext cx="2895598" cy="4825996"/>
          </a:xfrm>
          <a:prstGeom prst="rect">
            <a:avLst/>
          </a:prstGeom>
          <a:noFill/>
        </p:spPr>
      </p:pic>
      <p:pic>
        <p:nvPicPr>
          <p:cNvPr id="6148" name="Picture 4" descr="K:\screenshots\2011-04-23_22.58.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480" y="1905000"/>
            <a:ext cx="2865120" cy="4775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24200" y="1905000"/>
            <a:ext cx="2895600" cy="4800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Medical Reference</a:t>
            </a:r>
            <a:r>
              <a:rPr lang="en-US" dirty="0" smtClean="0"/>
              <a:t>: 5 Minute Clinical Consult</a:t>
            </a:r>
          </a:p>
          <a:p>
            <a:pPr lvl="1"/>
            <a:r>
              <a:rPr lang="en-US" dirty="0" smtClean="0"/>
              <a:t>$80</a:t>
            </a:r>
          </a:p>
        </p:txBody>
      </p:sp>
      <p:pic>
        <p:nvPicPr>
          <p:cNvPr id="8194" name="Picture 2" descr="K:\screenshots\2011-04-26_19.35.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2819400" cy="4698999"/>
          </a:xfrm>
          <a:prstGeom prst="rect">
            <a:avLst/>
          </a:prstGeom>
          <a:noFill/>
        </p:spPr>
      </p:pic>
      <p:pic>
        <p:nvPicPr>
          <p:cNvPr id="8195" name="Picture 3" descr="K:\screenshots\2011-04-26_19.35.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81200"/>
            <a:ext cx="2819400" cy="4699000"/>
          </a:xfrm>
          <a:prstGeom prst="rect">
            <a:avLst/>
          </a:prstGeom>
          <a:noFill/>
        </p:spPr>
      </p:pic>
      <p:pic>
        <p:nvPicPr>
          <p:cNvPr id="8196" name="Picture 4" descr="K:\screenshots\2011-04-26_19.35.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960" y="1981200"/>
            <a:ext cx="283464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Medscape</a:t>
            </a:r>
            <a:endParaRPr lang="en-US" dirty="0" smtClean="0"/>
          </a:p>
          <a:p>
            <a:r>
              <a:rPr lang="en-US" dirty="0" err="1" smtClean="0"/>
              <a:t>Skyscape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many applications, </a:t>
            </a:r>
            <a:r>
              <a:rPr lang="en-US" dirty="0" smtClean="0">
                <a:hlinkClick r:id="rId2"/>
              </a:rPr>
              <a:t>http://www.skyscape.com/index/home.aspx</a:t>
            </a:r>
            <a:endParaRPr lang="en-US" dirty="0" smtClean="0"/>
          </a:p>
          <a:p>
            <a:r>
              <a:rPr lang="en-US" dirty="0" smtClean="0"/>
              <a:t>NEJM (</a:t>
            </a:r>
            <a:r>
              <a:rPr lang="en-US" dirty="0" err="1" smtClean="0"/>
              <a:t>iphone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Stanford </a:t>
            </a:r>
            <a:r>
              <a:rPr lang="en-US" b="1" dirty="0" err="1" smtClean="0"/>
              <a:t>Wifi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the hospital:</a:t>
            </a:r>
          </a:p>
          <a:p>
            <a:pPr lvl="1"/>
            <a:r>
              <a:rPr lang="en-US" dirty="0" err="1" smtClean="0"/>
              <a:t>SHD_Public</a:t>
            </a:r>
            <a:endParaRPr lang="en-US" dirty="0" smtClean="0"/>
          </a:p>
          <a:p>
            <a:pPr lvl="1"/>
            <a:r>
              <a:rPr lang="en-US" dirty="0" smtClean="0"/>
              <a:t>Password: 596Ne (case-sensitive)</a:t>
            </a:r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/>
              <a:t>Stanford Medical School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https://remedyweb.stanford.edu/helpsu/helpsu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Lane Library: </a:t>
            </a:r>
            <a:r>
              <a:rPr lang="en-US" dirty="0" smtClean="0">
                <a:hlinkClick r:id="rId2" action="ppaction://hlinkfile"/>
              </a:rPr>
              <a:t>lane.stanford.edu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7696200" cy="564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990600"/>
            <a:ext cx="7696200" cy="5638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95400" y="837286"/>
            <a:ext cx="6400800" cy="3125114"/>
            <a:chOff x="1248228" y="1134916"/>
            <a:chExt cx="5791200" cy="28274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8228" y="1134916"/>
              <a:ext cx="5791200" cy="2800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48229" y="1143000"/>
              <a:ext cx="5791199" cy="2819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" y="4114800"/>
            <a:ext cx="7620000" cy="2492523"/>
            <a:chOff x="457200" y="4213076"/>
            <a:chExt cx="7620000" cy="24925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4213076"/>
              <a:ext cx="7620000" cy="2428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457200" y="4213076"/>
              <a:ext cx="7620000" cy="249252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Pubmed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UpToDate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Micromedex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hlinkClick r:id="rId2"/>
              </a:rPr>
              <a:t>http://www.thomsonhc.com.laneproxy.stanford.edu/micromedex2/librarian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77269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981200"/>
            <a:ext cx="8686800" cy="396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NEJM Clinical Cases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22137"/>
            <a:ext cx="8077200" cy="5531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Pharmacy/Drug Reference</a:t>
            </a:r>
          </a:p>
          <a:p>
            <a:r>
              <a:rPr lang="en-US" dirty="0" smtClean="0"/>
              <a:t>Medical Reference</a:t>
            </a:r>
          </a:p>
          <a:p>
            <a:r>
              <a:rPr lang="en-US" dirty="0" smtClean="0"/>
              <a:t>Medical Dictionary</a:t>
            </a:r>
          </a:p>
          <a:p>
            <a:r>
              <a:rPr lang="en-US" dirty="0" smtClean="0"/>
              <a:t>Medical News</a:t>
            </a:r>
          </a:p>
          <a:p>
            <a:r>
              <a:rPr lang="en-US" dirty="0" smtClean="0"/>
              <a:t>Differential Diagnosis</a:t>
            </a:r>
          </a:p>
          <a:p>
            <a:r>
              <a:rPr lang="en-US" dirty="0" smtClean="0"/>
              <a:t>Patient Logging</a:t>
            </a:r>
          </a:p>
          <a:p>
            <a:r>
              <a:rPr lang="en-US" dirty="0" smtClean="0"/>
              <a:t>Preventative Care</a:t>
            </a:r>
          </a:p>
          <a:p>
            <a:r>
              <a:rPr lang="en-US" dirty="0" smtClean="0"/>
              <a:t>Communication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/>
              </a:rPr>
              <a:t>hospitalist.stanford.edu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229600" cy="55590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/>
              </a:rPr>
              <a:t>stanfordmedicine25.stanford.edu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305800" cy="5807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2955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Online Calculators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MD Calc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http://www.mdcalc.com/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Med Calc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http://www.medcalc.com/</a:t>
            </a:r>
            <a:r>
              <a:rPr lang="en-US" dirty="0" smtClean="0"/>
              <a:t> (hyper/</a:t>
            </a:r>
            <a:r>
              <a:rPr lang="en-US" dirty="0" err="1" smtClean="0"/>
              <a:t>hyponatremia</a:t>
            </a:r>
            <a:r>
              <a:rPr lang="en-US" dirty="0" smtClean="0"/>
              <a:t> fluid calculations)</a:t>
            </a:r>
          </a:p>
          <a:p>
            <a:r>
              <a:rPr lang="en-US" b="1" dirty="0" err="1" smtClean="0"/>
              <a:t>UpToDate</a:t>
            </a:r>
            <a:r>
              <a:rPr lang="en-US" dirty="0" smtClean="0"/>
              <a:t>: type “calculator” in search (e.g. protein urinary excretion)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905000"/>
            <a:ext cx="48694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1905000"/>
            <a:ext cx="4876800" cy="2362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Residency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Medhub</a:t>
            </a:r>
            <a:r>
              <a:rPr lang="en-US" b="1" dirty="0" smtClean="0"/>
              <a:t>: </a:t>
            </a:r>
            <a:r>
              <a:rPr lang="en-US" dirty="0" smtClean="0">
                <a:hlinkClick r:id="rId2" action="ppaction://hlinkfile"/>
              </a:rPr>
              <a:t>stanford.medhub.com</a:t>
            </a:r>
            <a:endParaRPr lang="en-US" dirty="0" smtClean="0"/>
          </a:p>
          <a:p>
            <a:r>
              <a:rPr lang="en-US" b="1" dirty="0" err="1" smtClean="0"/>
              <a:t>Amion</a:t>
            </a:r>
            <a:r>
              <a:rPr lang="en-US" b="1" dirty="0" smtClean="0"/>
              <a:t>: </a:t>
            </a:r>
            <a:r>
              <a:rPr lang="en-US" dirty="0" smtClean="0">
                <a:hlinkClick r:id="rId3"/>
              </a:rPr>
              <a:t>www.amion.com</a:t>
            </a:r>
            <a:endParaRPr lang="en-US" dirty="0" smtClean="0"/>
          </a:p>
          <a:p>
            <a:pPr lvl="1"/>
            <a:r>
              <a:rPr lang="en-US" dirty="0" smtClean="0"/>
              <a:t>Stanford: “</a:t>
            </a:r>
            <a:r>
              <a:rPr lang="en-US" dirty="0" err="1" smtClean="0"/>
              <a:t>stanim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VA: “</a:t>
            </a:r>
            <a:r>
              <a:rPr lang="en-US" dirty="0" err="1" smtClean="0"/>
              <a:t>pava</a:t>
            </a:r>
            <a:r>
              <a:rPr lang="en-US" dirty="0" smtClean="0"/>
              <a:t>”</a:t>
            </a:r>
          </a:p>
          <a:p>
            <a:r>
              <a:rPr lang="en-US" b="1" dirty="0" err="1" smtClean="0"/>
              <a:t>Smartpage</a:t>
            </a:r>
            <a:r>
              <a:rPr lang="en-US" b="1" dirty="0" smtClean="0"/>
              <a:t>: </a:t>
            </a:r>
            <a:r>
              <a:rPr lang="en-US" dirty="0" smtClean="0">
                <a:hlinkClick r:id="rId4" action="ppaction://hlinkfile"/>
              </a:rPr>
              <a:t>smartpage.stanford.edu</a:t>
            </a:r>
            <a:endParaRPr lang="en-US" dirty="0" smtClean="0"/>
          </a:p>
          <a:p>
            <a:r>
              <a:rPr lang="en-US" dirty="0" err="1" smtClean="0"/>
              <a:t>Econnect</a:t>
            </a:r>
            <a:r>
              <a:rPr lang="en-US" dirty="0" smtClean="0"/>
              <a:t> </a:t>
            </a:r>
            <a:r>
              <a:rPr lang="en-US" dirty="0"/>
              <a:t>(benefits, paychecks</a:t>
            </a:r>
            <a:r>
              <a:rPr lang="en-US" dirty="0" smtClean="0"/>
              <a:t>): </a:t>
            </a:r>
            <a:r>
              <a:rPr lang="en-US" u="sng" dirty="0">
                <a:hlinkClick r:id="rId5"/>
              </a:rPr>
              <a:t>www.econnect.stanfordmed.org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thank-yo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382000" cy="5257800"/>
          </a:xfrm>
        </p:spPr>
        <p:txBody>
          <a:bodyPr/>
          <a:lstStyle/>
          <a:p>
            <a:r>
              <a:rPr lang="en-US" u="sng" dirty="0" smtClean="0"/>
              <a:t>Drug Reference</a:t>
            </a:r>
            <a:r>
              <a:rPr lang="en-US" dirty="0" smtClean="0"/>
              <a:t>: </a:t>
            </a:r>
            <a:r>
              <a:rPr lang="en-US" dirty="0" err="1" smtClean="0"/>
              <a:t>Epocrates</a:t>
            </a:r>
            <a:endParaRPr lang="en-US" dirty="0" smtClean="0"/>
          </a:p>
          <a:p>
            <a:pPr lvl="1"/>
            <a:r>
              <a:rPr lang="en-US" dirty="0" smtClean="0"/>
              <a:t>Free for drugs only</a:t>
            </a:r>
          </a:p>
          <a:p>
            <a:pPr lvl="1"/>
            <a:r>
              <a:rPr lang="en-US" dirty="0" smtClean="0"/>
              <a:t>Full subscription available</a:t>
            </a:r>
          </a:p>
          <a:p>
            <a:pPr lvl="1"/>
            <a:r>
              <a:rPr lang="en-US" dirty="0" smtClean="0"/>
              <a:t>Drug interaction checker</a:t>
            </a:r>
          </a:p>
        </p:txBody>
      </p:sp>
      <p:pic>
        <p:nvPicPr>
          <p:cNvPr id="7170" name="Picture 2" descr="K:\screenshots\2011-04-26_19.55.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066800"/>
            <a:ext cx="3352800" cy="55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382000" cy="5257800"/>
          </a:xfrm>
        </p:spPr>
        <p:txBody>
          <a:bodyPr/>
          <a:lstStyle/>
          <a:p>
            <a:r>
              <a:rPr lang="en-US" u="sng" dirty="0" smtClean="0"/>
              <a:t>Differential </a:t>
            </a:r>
            <a:r>
              <a:rPr lang="en-US" u="sng" dirty="0" err="1" smtClean="0"/>
              <a:t>Dx</a:t>
            </a:r>
            <a:r>
              <a:rPr lang="en-US" dirty="0" smtClean="0"/>
              <a:t>: </a:t>
            </a:r>
            <a:r>
              <a:rPr lang="en-US" dirty="0" err="1" smtClean="0"/>
              <a:t>Diagnosaurus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90600"/>
            <a:ext cx="3048000" cy="540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7244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Calculator</a:t>
            </a:r>
            <a:r>
              <a:rPr lang="en-US" dirty="0" smtClean="0"/>
              <a:t>:  Archimedes</a:t>
            </a:r>
          </a:p>
          <a:p>
            <a:pPr lvl="1"/>
            <a:r>
              <a:rPr lang="en-US" dirty="0" smtClean="0"/>
              <a:t>Equations (Na balance)</a:t>
            </a:r>
          </a:p>
          <a:p>
            <a:pPr lvl="1"/>
            <a:r>
              <a:rPr lang="en-US" dirty="0" smtClean="0"/>
              <a:t>Risk Scores (Wells)</a:t>
            </a:r>
          </a:p>
          <a:p>
            <a:pPr lvl="1"/>
            <a:r>
              <a:rPr lang="en-US" dirty="0" smtClean="0"/>
              <a:t>Opiate Equivalence</a:t>
            </a:r>
          </a:p>
          <a:p>
            <a:r>
              <a:rPr lang="en-US" dirty="0" smtClean="0"/>
              <a:t>Standard: Free</a:t>
            </a:r>
          </a:p>
          <a:p>
            <a:r>
              <a:rPr lang="en-US" dirty="0" smtClean="0"/>
              <a:t>Archimedes 360: $25</a:t>
            </a:r>
          </a:p>
          <a:p>
            <a:r>
              <a:rPr lang="en-US" dirty="0" smtClean="0"/>
              <a:t>Many other free calculators</a:t>
            </a:r>
          </a:p>
          <a:p>
            <a:endParaRPr lang="en-US" dirty="0" smtClean="0"/>
          </a:p>
        </p:txBody>
      </p:sp>
      <p:pic>
        <p:nvPicPr>
          <p:cNvPr id="9218" name="Picture 2" descr="K:\screenshots\2011-04-23_23.01.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143000"/>
            <a:ext cx="315468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724400" cy="2895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Antibiotic Guide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Sanford Guide</a:t>
            </a:r>
          </a:p>
          <a:p>
            <a:pPr lvl="1"/>
            <a:r>
              <a:rPr lang="en-US" dirty="0" smtClean="0"/>
              <a:t>Johns Hopkins ABX Guide</a:t>
            </a:r>
          </a:p>
          <a:p>
            <a:pPr lvl="2"/>
            <a:r>
              <a:rPr lang="en-US" dirty="0" smtClean="0"/>
              <a:t>$40/$25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0242" name="Picture 2" descr="K:\screenshots\2011-04-23_23.02.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276600" cy="546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724400" cy="2895600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QuantiaMD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3993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066800"/>
            <a:ext cx="31242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724400" cy="2895600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Doximity</a:t>
            </a:r>
            <a:endParaRPr lang="en-US" u="sng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Facebook</a:t>
            </a:r>
            <a:r>
              <a:rPr lang="en-US" dirty="0" smtClean="0"/>
              <a:t> for doctors”</a:t>
            </a:r>
          </a:p>
          <a:p>
            <a:pPr lvl="1"/>
            <a:r>
              <a:rPr lang="en-US" dirty="0" smtClean="0"/>
              <a:t>Fax number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3891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200400" cy="535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685800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smtClean="0"/>
              <a:t>Primary Prevention</a:t>
            </a:r>
            <a:r>
              <a:rPr lang="en-US" dirty="0" smtClean="0"/>
              <a:t>: US Dept. Health Services, Agency for Healthcare Research and Quality (AHRQ)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1266" name="Picture 2" descr="K:\screenshots\2011-04-26_19.01.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2926080" cy="4876800"/>
          </a:xfrm>
          <a:prstGeom prst="rect">
            <a:avLst/>
          </a:prstGeom>
          <a:noFill/>
        </p:spPr>
      </p:pic>
      <p:pic>
        <p:nvPicPr>
          <p:cNvPr id="11267" name="Picture 3" descr="K:\screenshots\2011-04-26_19.01.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292608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270</Words>
  <Application>Microsoft Office PowerPoint</Application>
  <PresentationFormat>On-screen Show (4:3)</PresentationFormat>
  <Paragraphs>89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Intern Orientation (2012) Smartphone Applications &amp; Website Resources</vt:lpstr>
      <vt:lpstr>Medical Applications</vt:lpstr>
      <vt:lpstr>Medical Applications</vt:lpstr>
      <vt:lpstr>Medical Applications</vt:lpstr>
      <vt:lpstr>Medical Applications</vt:lpstr>
      <vt:lpstr>Medical Applications</vt:lpstr>
      <vt:lpstr>Medical Applications</vt:lpstr>
      <vt:lpstr>Medical Applications</vt:lpstr>
      <vt:lpstr>Medical Applications</vt:lpstr>
      <vt:lpstr>Medical Applications</vt:lpstr>
      <vt:lpstr>Medical Applications</vt:lpstr>
      <vt:lpstr>Medical Applications</vt:lpstr>
      <vt:lpstr>Medical Applications</vt:lpstr>
      <vt:lpstr>Other applications</vt:lpstr>
      <vt:lpstr>Stanford Wifi</vt:lpstr>
      <vt:lpstr>Lane Library: lane.stanford.edu</vt:lpstr>
      <vt:lpstr>Slide 17</vt:lpstr>
      <vt:lpstr>Micromedex http://www.thomsonhc.com.laneproxy.stanford.edu/micromedex2/librarian</vt:lpstr>
      <vt:lpstr>NEJM Clinical Cases</vt:lpstr>
      <vt:lpstr>hospitalist.stanford.edu</vt:lpstr>
      <vt:lpstr>stanfordmedicine25.stanford.edu</vt:lpstr>
      <vt:lpstr>Slide 22</vt:lpstr>
      <vt:lpstr>Online Calculators</vt:lpstr>
      <vt:lpstr>Residency Websites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 Orientation (2011) Smartphone Applications &amp; Website Resources</dc:title>
  <dc:creator>Errol</dc:creator>
  <cp:lastModifiedBy>user</cp:lastModifiedBy>
  <cp:revision>37</cp:revision>
  <dcterms:created xsi:type="dcterms:W3CDTF">2011-06-21T17:32:26Z</dcterms:created>
  <dcterms:modified xsi:type="dcterms:W3CDTF">2012-11-05T01:55:36Z</dcterms:modified>
</cp:coreProperties>
</file>